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Quantic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jnYgt0rBJfd1VzgftoeR5f/dAP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ntico-bold.fntdata"/><Relationship Id="rId11" Type="http://schemas.openxmlformats.org/officeDocument/2006/relationships/slide" Target="slides/slide7.xml"/><Relationship Id="rId22" Type="http://schemas.openxmlformats.org/officeDocument/2006/relationships/font" Target="fonts/Quantico-boldItalic.fntdata"/><Relationship Id="rId10" Type="http://schemas.openxmlformats.org/officeDocument/2006/relationships/slide" Target="slides/slide6.xml"/><Relationship Id="rId21" Type="http://schemas.openxmlformats.org/officeDocument/2006/relationships/font" Target="fonts/Quantic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Quantico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a8ddb3dde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a8ddb3dd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a8ddb3dde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a8ddb3dd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a8ddb3de5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a8ddb3de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a8ddb3dd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aa8ddb3d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a8ddb3dde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a8ddb3dd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9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4" name="Google Shape;24;p19"/>
            <p:cNvSpPr/>
            <p:nvPr/>
          </p:nvSpPr>
          <p:spPr>
            <a:xfrm>
              <a:off x="0" y="-7862"/>
              <a:ext cx="863600" cy="5698067"/>
            </a:xfrm>
            <a:custGeom>
              <a:rect b="b" l="l" r="r" t="t"/>
              <a:pathLst>
                <a:path extrusionOk="0" h="5698067" w="86360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</p:sp>
        <p:cxnSp>
          <p:nvCxnSpPr>
            <p:cNvPr id="25" name="Google Shape;25;p1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1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" name="Google Shape;27;p19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28" name="Google Shape;28;p19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9" name="Google Shape;29;p1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9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31" name="Google Shape;31;p19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32" name="Google Shape;32;p19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33" name="Google Shape;33;p1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19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1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8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8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3" name="Google Shape;93;p2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9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9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9" name="Google Shape;99;p29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0" name="Google Shape;100;p2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03" name="Google Shape;103;p2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29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0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0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3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la tarjeta de nombre">
  <p:cSld name="Citar la tarjeta de nombr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1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1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4" name="Google Shape;114;p31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3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18" name="Google Shape;118;p31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3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ro o falso">
  <p:cSld name="Verdadero o falso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2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2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3" name="Google Shape;123;p32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3"/>
          <p:cNvSpPr txBox="1"/>
          <p:nvPr>
            <p:ph idx="1" type="body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0" name="Google Shape;130;p3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4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4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6" name="Google Shape;136;p3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0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2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5" name="Google Shape;55;p22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7" name="Google Shape;57;p22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" name="Google Shape;64;p2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6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80" name="Google Shape;80;p2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7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7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6" name="Google Shape;86;p27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7" name="Google Shape;87;p2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89" name="Google Shape;89;p2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18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8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chemeClr val="accent1">
                  <a:alpha val="69803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8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10" name="Google Shape;10;p18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8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8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13" name="Google Shape;13;p18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14" name="Google Shape;14;p18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15" name="Google Shape;15;p18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1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18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1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Google Shape;20;p1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Google Shape;21;p1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ol-videogames.github.io/Paradox-Invasion/" TargetMode="External"/><Relationship Id="rId4" Type="http://schemas.openxmlformats.org/officeDocument/2006/relationships/hyperlink" Target="https://cool-videogames.github.io/Paradox-Invasion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/>
          <p:nvPr>
            <p:ph type="ctrTitle"/>
          </p:nvPr>
        </p:nvSpPr>
        <p:spPr>
          <a:xfrm>
            <a:off x="1373375" y="-2421300"/>
            <a:ext cx="8463000" cy="2421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Trebuchet MS"/>
              <a:buNone/>
            </a:pPr>
            <a:r>
              <a:rPr lang="es-ES" sz="10900">
                <a:latin typeface="Quantico"/>
                <a:ea typeface="Quantico"/>
                <a:cs typeface="Quantico"/>
                <a:sym typeface="Quantico"/>
              </a:rPr>
              <a:t>KING RISE</a:t>
            </a:r>
            <a:endParaRPr sz="109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44" name="Google Shape;144;p1"/>
          <p:cNvSpPr txBox="1"/>
          <p:nvPr>
            <p:ph idx="1" type="subTitle"/>
          </p:nvPr>
        </p:nvSpPr>
        <p:spPr>
          <a:xfrm>
            <a:off x="1011567" y="4697708"/>
            <a:ext cx="7767000" cy="21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b="1" lang="es-ES" sz="2000">
                <a:latin typeface="Quantico"/>
                <a:ea typeface="Quantico"/>
                <a:cs typeface="Quantico"/>
                <a:sym typeface="Quantico"/>
              </a:rPr>
              <a:t>Pablo Fernández Álvarez</a:t>
            </a:r>
            <a:endParaRPr b="1" sz="2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b="1" lang="es-ES" sz="2000">
                <a:latin typeface="Quantico"/>
                <a:ea typeface="Quantico"/>
                <a:cs typeface="Quantico"/>
                <a:sym typeface="Quantico"/>
              </a:rPr>
              <a:t>Yojhan Steven García Peña</a:t>
            </a:r>
            <a:endParaRPr b="1" sz="2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b="1" lang="es-ES" sz="2000">
                <a:latin typeface="Quantico"/>
                <a:ea typeface="Quantico"/>
                <a:cs typeface="Quantico"/>
                <a:sym typeface="Quantico"/>
              </a:rPr>
              <a:t>Aida Acha Muñoz</a:t>
            </a:r>
            <a:endParaRPr b="1" sz="2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b="1" lang="es-ES" sz="2000">
                <a:latin typeface="Quantico"/>
                <a:ea typeface="Quantico"/>
                <a:cs typeface="Quantico"/>
                <a:sym typeface="Quantico"/>
              </a:rPr>
              <a:t>Iván Sánchez Míguez</a:t>
            </a:r>
            <a:endParaRPr b="1" sz="2000"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145" name="Google Shape;14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9225"/>
            <a:ext cx="10697352" cy="56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a8ddb3dde_0_12"/>
          <p:cNvSpPr txBox="1"/>
          <p:nvPr>
            <p:ph type="title"/>
          </p:nvPr>
        </p:nvSpPr>
        <p:spPr>
          <a:xfrm>
            <a:off x="407571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500">
                <a:latin typeface="Quantico"/>
                <a:ea typeface="Quantico"/>
                <a:cs typeface="Quantico"/>
                <a:sym typeface="Quantico"/>
              </a:rPr>
              <a:t>Construcción de edificios</a:t>
            </a:r>
            <a:endParaRPr sz="55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3" name="Google Shape;223;gaa8ddb3dde_0_12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gaa8ddb3dde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75" y="1930500"/>
            <a:ext cx="7824375" cy="41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a8ddb3dde_0_27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aa8ddb3dde_0_27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gaa8ddb3dde_0_2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00" y="331575"/>
            <a:ext cx="9298149" cy="58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s-ES" sz="5100">
                <a:latin typeface="Quantico"/>
                <a:ea typeface="Quantico"/>
                <a:cs typeface="Quantico"/>
                <a:sym typeface="Quantico"/>
              </a:rPr>
              <a:t>Para la entrega final</a:t>
            </a:r>
            <a:endParaRPr sz="51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37" name="Google Shape;237;p15"/>
          <p:cNvSpPr txBox="1"/>
          <p:nvPr>
            <p:ph idx="1" type="body"/>
          </p:nvPr>
        </p:nvSpPr>
        <p:spPr>
          <a:xfrm>
            <a:off x="551349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</a:pPr>
            <a:r>
              <a:rPr lang="es-ES" sz="1600"/>
              <a:t> </a:t>
            </a:r>
            <a:endParaRPr sz="160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</a:pPr>
            <a:r>
              <a:t/>
            </a:r>
            <a:endParaRPr sz="3600"/>
          </a:p>
        </p:txBody>
      </p:sp>
      <p:sp>
        <p:nvSpPr>
          <p:cNvPr id="238" name="Google Shape;238;p15"/>
          <p:cNvSpPr txBox="1"/>
          <p:nvPr>
            <p:ph idx="2" type="body"/>
          </p:nvPr>
        </p:nvSpPr>
        <p:spPr>
          <a:xfrm>
            <a:off x="786675" y="2003400"/>
            <a:ext cx="7013400" cy="48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600"/>
              <a:buFont typeface="Quantico"/>
              <a:buChar char="►"/>
            </a:pP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Acabar el sistema de recursos con sus edificios de recursos completos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-40640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600"/>
              <a:buFont typeface="Quantico"/>
              <a:buChar char="►"/>
            </a:pP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Acabar arte y sonido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-40640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600"/>
              <a:buFont typeface="Quantico"/>
              <a:buChar char="►"/>
            </a:pP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Sistema de ataque y defensa, tanto de los aldeanos como de los edificios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-43180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Font typeface="Quantico"/>
              <a:buChar char="►"/>
            </a:pP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Sistema de </a:t>
            </a: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exploración completo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-40640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600"/>
              <a:buFont typeface="Quantico"/>
              <a:buChar char="►"/>
            </a:pPr>
            <a:r>
              <a:rPr lang="es-ES" sz="3000">
                <a:latin typeface="Quantico"/>
                <a:ea typeface="Quantico"/>
                <a:cs typeface="Quantico"/>
                <a:sym typeface="Quantico"/>
              </a:rPr>
              <a:t>Balancear el juego</a:t>
            </a:r>
            <a:endParaRPr sz="2800">
              <a:latin typeface="Quantico"/>
              <a:ea typeface="Quantico"/>
              <a:cs typeface="Quantico"/>
              <a:sym typeface="Quantico"/>
            </a:endParaRPr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-320040" lvl="0" marL="3429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60"/>
              <a:buNone/>
            </a:pPr>
            <a:r>
              <a:t/>
            </a:r>
            <a:endParaRPr sz="850"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6"/>
          <p:cNvSpPr txBox="1"/>
          <p:nvPr>
            <p:ph type="title"/>
          </p:nvPr>
        </p:nvSpPr>
        <p:spPr>
          <a:xfrm>
            <a:off x="807750" y="1681025"/>
            <a:ext cx="121920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s-ES" sz="13000">
                <a:latin typeface="Quantico"/>
                <a:ea typeface="Quantico"/>
                <a:cs typeface="Quantico"/>
                <a:sym typeface="Quantico"/>
              </a:rPr>
              <a:t>GAMEPLAY</a:t>
            </a:r>
            <a:endParaRPr sz="130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4" name="Google Shape;244;p16">
            <a:hlinkClick r:id="rId3"/>
          </p:cNvPr>
          <p:cNvSpPr txBox="1"/>
          <p:nvPr/>
        </p:nvSpPr>
        <p:spPr>
          <a:xfrm>
            <a:off x="1100125" y="3757625"/>
            <a:ext cx="76725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914400" y="3886175"/>
            <a:ext cx="7758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300" u="sng">
                <a:solidFill>
                  <a:schemeClr val="hlink"/>
                </a:solidFill>
                <a:latin typeface="Quantico"/>
                <a:ea typeface="Quantico"/>
                <a:cs typeface="Quantico"/>
                <a:sym typeface="Quantico"/>
                <a:hlinkClick r:id="rId4"/>
              </a:rPr>
              <a:t>https://cool-videogames.github.io/Paradox-Invasion/</a:t>
            </a:r>
            <a:endParaRPr sz="2300"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/>
          <p:nvPr>
            <p:ph type="title"/>
          </p:nvPr>
        </p:nvSpPr>
        <p:spPr>
          <a:xfrm>
            <a:off x="691600" y="1043700"/>
            <a:ext cx="4978200" cy="53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Trebuchet MS"/>
              <a:buNone/>
            </a:pPr>
            <a:r>
              <a:rPr lang="es-ES" sz="6000">
                <a:latin typeface="Quantico"/>
                <a:ea typeface="Quantico"/>
                <a:cs typeface="Quantico"/>
                <a:sym typeface="Quantico"/>
              </a:rPr>
              <a:t>GRACIAS POR SU ATENCIÓN Y FELIZ</a:t>
            </a:r>
            <a:endParaRPr sz="6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Trebuchet MS"/>
              <a:buNone/>
            </a:pPr>
            <a:r>
              <a:rPr lang="es-ES" sz="6000">
                <a:latin typeface="Quantico"/>
                <a:ea typeface="Quantico"/>
                <a:cs typeface="Quantico"/>
                <a:sym typeface="Quantico"/>
              </a:rPr>
              <a:t>CRUNCHEO!</a:t>
            </a:r>
            <a:endParaRPr sz="60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1" name="Google Shape;251;p17"/>
          <p:cNvSpPr txBox="1"/>
          <p:nvPr>
            <p:ph idx="1" type="body"/>
          </p:nvPr>
        </p:nvSpPr>
        <p:spPr>
          <a:xfrm>
            <a:off x="5189609" y="886514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  <p:pic>
        <p:nvPicPr>
          <p:cNvPr id="252" name="Google Shape;25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852" y="758500"/>
            <a:ext cx="3831550" cy="544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7"/>
          <p:cNvSpPr/>
          <p:nvPr/>
        </p:nvSpPr>
        <p:spPr>
          <a:xfrm>
            <a:off x="6376925" y="840375"/>
            <a:ext cx="1636800" cy="59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"/>
          <p:cNvSpPr txBox="1"/>
          <p:nvPr>
            <p:ph type="title"/>
          </p:nvPr>
        </p:nvSpPr>
        <p:spPr>
          <a:xfrm>
            <a:off x="677324" y="609600"/>
            <a:ext cx="97440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es-ES" sz="5900">
                <a:latin typeface="Quantico"/>
                <a:ea typeface="Quantico"/>
                <a:cs typeface="Quantico"/>
                <a:sym typeface="Quantico"/>
              </a:rPr>
              <a:t>Background de King Rise</a:t>
            </a:r>
            <a:endParaRPr sz="59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51" name="Google Shape;151;p2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240"/>
              <a:buFont typeface="Quantico"/>
              <a:buChar char="►"/>
            </a:pPr>
            <a:r>
              <a:rPr lang="es-ES" sz="2800">
                <a:latin typeface="Quantico"/>
                <a:ea typeface="Quantico"/>
                <a:cs typeface="Quantico"/>
                <a:sym typeface="Quantico"/>
              </a:rPr>
              <a:t>Paradox Rey, </a:t>
            </a:r>
            <a:endParaRPr sz="28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Quantico"/>
                <a:ea typeface="Quantico"/>
                <a:cs typeface="Quantico"/>
                <a:sym typeface="Quantico"/>
              </a:rPr>
              <a:t>de Pio Baroja.</a:t>
            </a:r>
            <a:endParaRPr>
              <a:latin typeface="Quantico"/>
              <a:ea typeface="Quantico"/>
              <a:cs typeface="Quantico"/>
              <a:sym typeface="Quantico"/>
            </a:endParaRPr>
          </a:p>
          <a:p>
            <a:pPr indent="-200660" lvl="0" marL="342900" rtl="0" algn="l"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t/>
            </a:r>
            <a:endParaRPr sz="2800"/>
          </a:p>
        </p:txBody>
      </p:sp>
      <p:pic>
        <p:nvPicPr>
          <p:cNvPr id="152" name="Google Shape;15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9328" y="1930400"/>
            <a:ext cx="3822522" cy="46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Trebuchet MS"/>
              <a:buNone/>
            </a:pPr>
            <a:r>
              <a:rPr lang="es-ES" sz="8800">
                <a:latin typeface="Quantico"/>
                <a:ea typeface="Quantico"/>
                <a:cs typeface="Quantico"/>
                <a:sym typeface="Quantico"/>
              </a:rPr>
              <a:t>Género, mecánicas y dinámicas</a:t>
            </a:r>
            <a:endParaRPr sz="8800"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/>
          <p:nvPr>
            <p:ph type="title"/>
          </p:nvPr>
        </p:nvSpPr>
        <p:spPr>
          <a:xfrm>
            <a:off x="390824" y="562875"/>
            <a:ext cx="97083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</a:pPr>
            <a:r>
              <a:rPr lang="es-ES" sz="4400">
                <a:latin typeface="Quantico"/>
                <a:ea typeface="Quantico"/>
                <a:cs typeface="Quantico"/>
                <a:sym typeface="Quantico"/>
              </a:rPr>
              <a:t>Estrategia y gestión de recursos</a:t>
            </a:r>
            <a:endParaRPr sz="4400"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163" name="Google Shape;163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6685" y="2462023"/>
            <a:ext cx="932222" cy="388143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4"/>
          <p:cNvSpPr txBox="1"/>
          <p:nvPr/>
        </p:nvSpPr>
        <p:spPr>
          <a:xfrm>
            <a:off x="677324" y="1815700"/>
            <a:ext cx="2186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-ES" sz="3600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Recursos</a:t>
            </a:r>
            <a:endParaRPr sz="3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65" name="Google Shape;165;p4"/>
          <p:cNvSpPr/>
          <p:nvPr/>
        </p:nvSpPr>
        <p:spPr>
          <a:xfrm>
            <a:off x="2778515" y="3667017"/>
            <a:ext cx="994835" cy="73572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59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6" name="Google Shape;16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81217" y="4116238"/>
            <a:ext cx="2528932" cy="20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04492" y="4683062"/>
            <a:ext cx="2186631" cy="1456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31422" y="2014556"/>
            <a:ext cx="2567384" cy="1582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598019" y="2173470"/>
            <a:ext cx="1653069" cy="165306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4"/>
          <p:cNvSpPr/>
          <p:nvPr/>
        </p:nvSpPr>
        <p:spPr>
          <a:xfrm>
            <a:off x="5492162" y="2646067"/>
            <a:ext cx="1360659" cy="49398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59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1" name="Google Shape;171;p4"/>
          <p:cNvSpPr/>
          <p:nvPr/>
        </p:nvSpPr>
        <p:spPr>
          <a:xfrm rot="-5400000">
            <a:off x="6065004" y="4509711"/>
            <a:ext cx="484632" cy="1448204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59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2" name="Google Shape;172;p4"/>
          <p:cNvCxnSpPr>
            <a:endCxn id="163" idx="1"/>
          </p:cNvCxnSpPr>
          <p:nvPr/>
        </p:nvCxnSpPr>
        <p:spPr>
          <a:xfrm flipH="1">
            <a:off x="1196685" y="1673041"/>
            <a:ext cx="6053100" cy="2729700"/>
          </a:xfrm>
          <a:prstGeom prst="bentConnector3">
            <a:avLst>
              <a:gd fmla="val 112780" name="adj1"/>
            </a:avLst>
          </a:prstGeom>
          <a:noFill/>
          <a:ln cap="flat" cmpd="sng" w="76200">
            <a:solidFill>
              <a:schemeClr val="accent1"/>
            </a:solidFill>
            <a:prstDash val="dash"/>
            <a:round/>
            <a:headEnd len="sm" w="sm" type="none"/>
            <a:tailEnd len="med" w="med" type="triangle"/>
          </a:ln>
        </p:spPr>
      </p:cxnSp>
      <p:cxnSp>
        <p:nvCxnSpPr>
          <p:cNvPr id="173" name="Google Shape;173;p4"/>
          <p:cNvCxnSpPr/>
          <p:nvPr/>
        </p:nvCxnSpPr>
        <p:spPr>
          <a:xfrm rot="10800000">
            <a:off x="8297807" y="3727563"/>
            <a:ext cx="0" cy="807176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dash"/>
            <a:round/>
            <a:headEnd len="sm" w="sm" type="none"/>
            <a:tailEnd len="med" w="med" type="triangle"/>
          </a:ln>
        </p:spPr>
      </p:cxnSp>
      <p:sp>
        <p:nvSpPr>
          <p:cNvPr id="174" name="Google Shape;174;p4"/>
          <p:cNvSpPr txBox="1"/>
          <p:nvPr/>
        </p:nvSpPr>
        <p:spPr>
          <a:xfrm>
            <a:off x="5444816" y="2173475"/>
            <a:ext cx="14481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>
                <a:latin typeface="Quantico"/>
                <a:ea typeface="Quantico"/>
                <a:cs typeface="Quantico"/>
                <a:sym typeface="Quantico"/>
              </a:rPr>
              <a:t>Construir</a:t>
            </a:r>
            <a:endParaRPr sz="21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75" name="Google Shape;175;p4"/>
          <p:cNvSpPr txBox="1"/>
          <p:nvPr/>
        </p:nvSpPr>
        <p:spPr>
          <a:xfrm>
            <a:off x="3405550" y="5961400"/>
            <a:ext cx="97845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6" name="Google Shape;176;p4"/>
          <p:cNvSpPr txBox="1"/>
          <p:nvPr/>
        </p:nvSpPr>
        <p:spPr>
          <a:xfrm>
            <a:off x="5444825" y="5476125"/>
            <a:ext cx="17250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>
                <a:latin typeface="Quantico"/>
                <a:ea typeface="Quantico"/>
                <a:cs typeface="Quantico"/>
                <a:sym typeface="Quantico"/>
              </a:rPr>
              <a:t>Especializar</a:t>
            </a:r>
            <a:endParaRPr sz="2100"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s-ES" sz="4300">
                <a:latin typeface="Quantico"/>
                <a:ea typeface="Quantico"/>
                <a:cs typeface="Quantico"/>
                <a:sym typeface="Quantico"/>
              </a:rPr>
              <a:t>Defensa y ataques a la aldea:</a:t>
            </a:r>
            <a:r>
              <a:rPr lang="es-ES"/>
              <a:t> </a:t>
            </a:r>
            <a:endParaRPr/>
          </a:p>
        </p:txBody>
      </p:sp>
      <p:sp>
        <p:nvSpPr>
          <p:cNvPr id="182" name="Google Shape;182;p8"/>
          <p:cNvSpPr txBox="1"/>
          <p:nvPr>
            <p:ph idx="1" type="body"/>
          </p:nvPr>
        </p:nvSpPr>
        <p:spPr>
          <a:xfrm>
            <a:off x="6396217" y="2038947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s-ES"/>
              <a:t>Defensas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  <p:pic>
        <p:nvPicPr>
          <p:cNvPr id="183" name="Google Shape;18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7334" y="2353534"/>
            <a:ext cx="3094566" cy="2332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9694" y="1930400"/>
            <a:ext cx="8158035" cy="4097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54918" y="-2650068"/>
            <a:ext cx="8608298" cy="392006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8"/>
          <p:cNvSpPr txBox="1"/>
          <p:nvPr/>
        </p:nvSpPr>
        <p:spPr>
          <a:xfrm>
            <a:off x="6002300" y="2542650"/>
            <a:ext cx="3738600" cy="15936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tico"/>
              <a:buChar char="-"/>
            </a:pPr>
            <a:r>
              <a:rPr lang="es-ES" sz="2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Muros</a:t>
            </a:r>
            <a:endParaRPr sz="2000">
              <a:latin typeface="Quantico"/>
              <a:ea typeface="Quantico"/>
              <a:cs typeface="Quantico"/>
              <a:sym typeface="Quantico"/>
            </a:endParaRPr>
          </a:p>
          <a:p>
            <a:pPr indent="-323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tico"/>
              <a:buChar char="-"/>
            </a:pPr>
            <a:r>
              <a:rPr lang="es-ES" sz="2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Trampas</a:t>
            </a:r>
            <a:endParaRPr sz="2000">
              <a:latin typeface="Quantico"/>
              <a:ea typeface="Quantico"/>
              <a:cs typeface="Quantico"/>
              <a:sym typeface="Quantico"/>
            </a:endParaRPr>
          </a:p>
          <a:p>
            <a:pPr indent="-323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tico"/>
              <a:buChar char="-"/>
            </a:pPr>
            <a:r>
              <a:rPr lang="es-ES" sz="2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Puestos de vigilancia</a:t>
            </a:r>
            <a:endParaRPr sz="2000">
              <a:latin typeface="Quantico"/>
              <a:ea typeface="Quantico"/>
              <a:cs typeface="Quantico"/>
              <a:sym typeface="Quantico"/>
            </a:endParaRPr>
          </a:p>
          <a:p>
            <a:pPr indent="-323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tico"/>
              <a:buChar char="-"/>
            </a:pPr>
            <a:r>
              <a:rPr lang="es-ES" sz="2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Tropas aliadas</a:t>
            </a:r>
            <a:endParaRPr sz="20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87" name="Google Shape;187;p8"/>
          <p:cNvSpPr/>
          <p:nvPr/>
        </p:nvSpPr>
        <p:spPr>
          <a:xfrm>
            <a:off x="4263464" y="3020088"/>
            <a:ext cx="1424400" cy="81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459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2881449" y="5109204"/>
            <a:ext cx="4565400" cy="14709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Durante la batalla no se podrá intervenir, será pasiva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a8ddb3de5_1_0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600">
                <a:latin typeface="Quantico"/>
                <a:ea typeface="Quantico"/>
                <a:cs typeface="Quantico"/>
                <a:sym typeface="Quantico"/>
              </a:rPr>
              <a:t>Tipos de aldeanos</a:t>
            </a:r>
            <a:endParaRPr sz="46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" name="Google Shape;194;gaa8ddb3de5_1_0"/>
          <p:cNvSpPr txBox="1"/>
          <p:nvPr>
            <p:ph idx="1" type="body"/>
          </p:nvPr>
        </p:nvSpPr>
        <p:spPr>
          <a:xfrm>
            <a:off x="4988659" y="196313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spcBef>
                <a:spcPts val="1000"/>
              </a:spcBef>
              <a:spcAft>
                <a:spcPts val="0"/>
              </a:spcAft>
              <a:buSzPts val="3800"/>
              <a:buFont typeface="Quantico"/>
              <a:buChar char="►"/>
            </a:pPr>
            <a:r>
              <a:rPr lang="es-ES" sz="3800">
                <a:latin typeface="Quantico"/>
                <a:ea typeface="Quantico"/>
                <a:cs typeface="Quantico"/>
                <a:sym typeface="Quantico"/>
              </a:rPr>
              <a:t>Aldeano base</a:t>
            </a:r>
            <a:endParaRPr sz="38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800"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195" name="Google Shape;195;gaa8ddb3de5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6351" y="2121701"/>
            <a:ext cx="4454575" cy="3563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aa8ddb3de5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650" y="2806378"/>
            <a:ext cx="4285475" cy="325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s-ES" sz="3900">
                <a:latin typeface="Quantico"/>
                <a:ea typeface="Quantico"/>
                <a:cs typeface="Quantico"/>
                <a:sym typeface="Quantico"/>
              </a:rPr>
              <a:t>Lo que hemos logrado en este HITO</a:t>
            </a:r>
            <a:endParaRPr sz="39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" name="Google Shape;202;p14"/>
          <p:cNvSpPr txBox="1"/>
          <p:nvPr>
            <p:ph idx="1" type="body"/>
          </p:nvPr>
        </p:nvSpPr>
        <p:spPr>
          <a:xfrm>
            <a:off x="677263" y="1578797"/>
            <a:ext cx="8596800" cy="27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342900" rtl="0" algn="l">
              <a:spcBef>
                <a:spcPts val="0"/>
              </a:spcBef>
              <a:spcAft>
                <a:spcPts val="0"/>
              </a:spcAft>
              <a:buSzPts val="222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Movimiento por las casillas del mapa</a:t>
            </a:r>
            <a:endParaRPr sz="2100">
              <a:latin typeface="Quantico"/>
              <a:ea typeface="Quantico"/>
              <a:cs typeface="Quantico"/>
              <a:sym typeface="Quantico"/>
            </a:endParaRPr>
          </a:p>
          <a:p>
            <a:pPr indent="-361950" lvl="0" marL="342900" rtl="0" algn="l">
              <a:spcBef>
                <a:spcPts val="1000"/>
              </a:spcBef>
              <a:spcAft>
                <a:spcPts val="0"/>
              </a:spcAft>
              <a:buSzPts val="222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Integración de la HUD </a:t>
            </a:r>
            <a:endParaRPr sz="2100">
              <a:latin typeface="Quantico"/>
              <a:ea typeface="Quantico"/>
              <a:cs typeface="Quantico"/>
              <a:sym typeface="Quantico"/>
            </a:endParaRPr>
          </a:p>
          <a:p>
            <a:pPr indent="-361950" lvl="0" marL="342900" rtl="0" algn="l">
              <a:spcBef>
                <a:spcPts val="1000"/>
              </a:spcBef>
              <a:spcAft>
                <a:spcPts val="0"/>
              </a:spcAft>
              <a:buSzPts val="222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Algo de arte visual</a:t>
            </a:r>
            <a:endParaRPr sz="2700">
              <a:latin typeface="Quantico"/>
              <a:ea typeface="Quantico"/>
              <a:cs typeface="Quantico"/>
              <a:sym typeface="Quantico"/>
            </a:endParaRPr>
          </a:p>
          <a:p>
            <a:pPr indent="-392430" lvl="0" marL="342900" rtl="0" algn="l">
              <a:spcBef>
                <a:spcPts val="1000"/>
              </a:spcBef>
              <a:spcAft>
                <a:spcPts val="0"/>
              </a:spcAft>
              <a:buSzPts val="270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Obstáculos</a:t>
            </a: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 del mapa destruibles</a:t>
            </a:r>
            <a:endParaRPr sz="2700">
              <a:latin typeface="Quantico"/>
              <a:ea typeface="Quantico"/>
              <a:cs typeface="Quantico"/>
              <a:sym typeface="Quantico"/>
            </a:endParaRPr>
          </a:p>
          <a:p>
            <a:pPr indent="-361950" lvl="0" marL="342900" rtl="0" algn="l">
              <a:spcBef>
                <a:spcPts val="1000"/>
              </a:spcBef>
              <a:spcAft>
                <a:spcPts val="0"/>
              </a:spcAft>
              <a:buSzPts val="222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Construcción de los edificios</a:t>
            </a:r>
            <a:endParaRPr sz="27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3429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61950" lvl="0" marL="342900" rtl="0" algn="l">
              <a:spcBef>
                <a:spcPts val="1000"/>
              </a:spcBef>
              <a:spcAft>
                <a:spcPts val="0"/>
              </a:spcAft>
              <a:buSzPts val="222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Sistema de exploración</a:t>
            </a:r>
            <a:endParaRPr sz="2700">
              <a:latin typeface="Quantico"/>
              <a:ea typeface="Quantico"/>
              <a:cs typeface="Quantico"/>
              <a:sym typeface="Quantico"/>
            </a:endParaRPr>
          </a:p>
          <a:p>
            <a:pPr indent="-422910" lvl="0" marL="342900" rtl="0" algn="l">
              <a:spcBef>
                <a:spcPts val="1000"/>
              </a:spcBef>
              <a:spcAft>
                <a:spcPts val="0"/>
              </a:spcAft>
              <a:buSzPts val="2700"/>
              <a:buFont typeface="Quantico"/>
              <a:buChar char="►"/>
            </a:pPr>
            <a:r>
              <a:rPr lang="es-ES" sz="2700">
                <a:latin typeface="Quantico"/>
                <a:ea typeface="Quantico"/>
                <a:cs typeface="Quantico"/>
                <a:sym typeface="Quantico"/>
              </a:rPr>
              <a:t>Tener vida social</a:t>
            </a:r>
            <a:endParaRPr sz="27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3" name="Google Shape;203;p14"/>
          <p:cNvSpPr txBox="1"/>
          <p:nvPr>
            <p:ph type="title"/>
          </p:nvPr>
        </p:nvSpPr>
        <p:spPr>
          <a:xfrm>
            <a:off x="677284" y="43691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latin typeface="Quantico"/>
                <a:ea typeface="Quantico"/>
                <a:cs typeface="Quantico"/>
                <a:sym typeface="Quantico"/>
              </a:rPr>
              <a:t>Lo que no hemos logrado en este HITO</a:t>
            </a:r>
            <a:endParaRPr sz="3900">
              <a:solidFill>
                <a:srgbClr val="000000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t/>
            </a:r>
            <a:endParaRPr sz="3900"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a8ddb3dde_0_0"/>
          <p:cNvSpPr txBox="1"/>
          <p:nvPr>
            <p:ph type="title"/>
          </p:nvPr>
        </p:nvSpPr>
        <p:spPr>
          <a:xfrm>
            <a:off x="232800" y="839700"/>
            <a:ext cx="111765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200">
                <a:latin typeface="Quantico"/>
                <a:ea typeface="Quantico"/>
                <a:cs typeface="Quantico"/>
                <a:sym typeface="Quantico"/>
              </a:rPr>
              <a:t>Movimiento, Pathfinder y </a:t>
            </a:r>
            <a:r>
              <a:rPr lang="es-ES" sz="4200">
                <a:latin typeface="Quantico"/>
                <a:ea typeface="Quantico"/>
                <a:cs typeface="Quantico"/>
                <a:sym typeface="Quantico"/>
              </a:rPr>
              <a:t>Obstáculos</a:t>
            </a:r>
            <a:endParaRPr sz="42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9" name="Google Shape;209;gaa8ddb3dde_0_0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gaa8ddb3dd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350" y="1966125"/>
            <a:ext cx="7771225" cy="428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a8ddb3dde_0_6"/>
          <p:cNvSpPr txBox="1"/>
          <p:nvPr>
            <p:ph type="title"/>
          </p:nvPr>
        </p:nvSpPr>
        <p:spPr>
          <a:xfrm>
            <a:off x="677334" y="44845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700">
                <a:latin typeface="Quantico"/>
                <a:ea typeface="Quantico"/>
                <a:cs typeface="Quantico"/>
                <a:sym typeface="Quantico"/>
              </a:rPr>
              <a:t>Interfaz </a:t>
            </a:r>
            <a:r>
              <a:rPr lang="es-ES" sz="5700">
                <a:latin typeface="Quantico"/>
                <a:ea typeface="Quantico"/>
                <a:cs typeface="Quantico"/>
                <a:sym typeface="Quantico"/>
              </a:rPr>
              <a:t>funcional</a:t>
            </a:r>
            <a:endParaRPr sz="57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6" name="Google Shape;216;gaa8ddb3dde_0_6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gaa8ddb3dde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925" y="1769350"/>
            <a:ext cx="7872150" cy="435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a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2020-12-18T17:15:23Z</dcterms:created>
  <dc:creator>aida acha muñoz</dc:creator>
</cp:coreProperties>
</file>